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7" r:id="rId2"/>
    <p:sldId id="322" r:id="rId3"/>
    <p:sldId id="278" r:id="rId4"/>
    <p:sldId id="269" r:id="rId5"/>
    <p:sldId id="273" r:id="rId6"/>
    <p:sldId id="270" r:id="rId7"/>
    <p:sldId id="324" r:id="rId8"/>
    <p:sldId id="330" r:id="rId9"/>
    <p:sldId id="331" r:id="rId10"/>
    <p:sldId id="334" r:id="rId11"/>
    <p:sldId id="335" r:id="rId12"/>
    <p:sldId id="336" r:id="rId13"/>
    <p:sldId id="337" r:id="rId14"/>
    <p:sldId id="338" r:id="rId15"/>
    <p:sldId id="333" r:id="rId16"/>
    <p:sldId id="326" r:id="rId17"/>
    <p:sldId id="33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E1D"/>
    <a:srgbClr val="242424"/>
    <a:srgbClr val="313131"/>
    <a:srgbClr val="66FF33"/>
    <a:srgbClr val="CCFF33"/>
    <a:srgbClr val="6B6C7A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5" autoAdjust="0"/>
    <p:restoredTop sz="94660"/>
  </p:normalViewPr>
  <p:slideViewPr>
    <p:cSldViewPr snapToGrid="0" snapToObjects="1">
      <p:cViewPr>
        <p:scale>
          <a:sx n="98" d="100"/>
          <a:sy n="98" d="100"/>
        </p:scale>
        <p:origin x="222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БОЛЕЕ 50 НАПРАВЛЕНИЙ!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6B631-D7E0-4881-AA26-51933E39548C}" type="datetime3">
              <a:rPr lang="en-US" smtClean="0"/>
              <a:t>4 September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9FFD1-E7A3-EA4D-B3D1-12DBD03D03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3103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БОЛЕЕ 50 НАПРАВЛЕНИЙ!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F8BFF-E1C6-4E55-A6B9-C3CA632B633D}" type="datetime3">
              <a:rPr lang="en-US" smtClean="0"/>
              <a:t>4 September 2014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954FA-E349-4A88-9FB0-86EE42E0C5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23986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БОЛЕЕ 50 НАПРАВЛЕНИЙ!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94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БОЛЕЕ 50 НАПРАВЛЕНИЙ!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48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3750" y="4535939"/>
            <a:ext cx="3634405" cy="13038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 baseline="0">
                <a:solidFill>
                  <a:srgbClr val="9CA023"/>
                </a:solidFill>
                <a:latin typeface="Airline (Headings)"/>
                <a:cs typeface="Airline (Headings)"/>
              </a:defRPr>
            </a:lvl1pPr>
          </a:lstStyle>
          <a:p>
            <a:r>
              <a:rPr lang="lv-LV" dirty="0" smtClean="0"/>
              <a:t>Presentation Name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203950" y="1477889"/>
            <a:ext cx="1843088" cy="3127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baseline="0"/>
            </a:lvl1pPr>
          </a:lstStyle>
          <a:p>
            <a:pPr lvl="0"/>
            <a:r>
              <a:rPr lang="en-US" dirty="0" smtClean="0"/>
              <a:t>project </a:t>
            </a:r>
            <a:r>
              <a:rPr lang="en-US" dirty="0" err="1" smtClean="0"/>
              <a:t>maneger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203950" y="749300"/>
            <a:ext cx="1843088" cy="37504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 baseline="0"/>
            </a:lvl1pPr>
          </a:lstStyle>
          <a:p>
            <a:pPr lvl="0"/>
            <a:r>
              <a:rPr lang="en-US" dirty="0" err="1" smtClean="0"/>
              <a:t>Vards</a:t>
            </a:r>
            <a:endParaRPr lang="en-US" dirty="0" smtClean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6203950" y="1998738"/>
            <a:ext cx="1843088" cy="5000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00" b="1"/>
            </a:lvl1pPr>
          </a:lstStyle>
          <a:p>
            <a:pPr lvl="0"/>
            <a:r>
              <a:rPr lang="en-US" dirty="0" smtClean="0"/>
              <a:t>2011.23.09</a:t>
            </a:r>
            <a:endParaRPr lang="en-US" dirty="0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203950" y="1061882"/>
            <a:ext cx="1843088" cy="37504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 baseline="0"/>
            </a:lvl1pPr>
          </a:lstStyle>
          <a:p>
            <a:pPr lvl="0"/>
            <a:r>
              <a:rPr lang="en-US" dirty="0" err="1" smtClean="0"/>
              <a:t>Uzvārds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636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142" y="458843"/>
            <a:ext cx="5139168" cy="114300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142" y="1600200"/>
            <a:ext cx="5139168" cy="4525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</a:lstStyle>
          <a:p>
            <a:pPr lvl="0"/>
            <a:r>
              <a:rPr lang="lv-LV" dirty="0" smtClean="0"/>
              <a:t>Click to edit Master text styles</a:t>
            </a:r>
          </a:p>
          <a:p>
            <a:pPr lvl="1"/>
            <a:r>
              <a:rPr lang="lv-LV" dirty="0" smtClean="0"/>
              <a:t>Second level</a:t>
            </a:r>
          </a:p>
          <a:p>
            <a:pPr lvl="2"/>
            <a:r>
              <a:rPr lang="lv-LV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327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g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142" y="458843"/>
            <a:ext cx="5139168" cy="114300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142" y="1600200"/>
            <a:ext cx="5139168" cy="4525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</a:lstStyle>
          <a:p>
            <a:pPr lvl="0"/>
            <a:r>
              <a:rPr lang="lv-LV" dirty="0" smtClean="0"/>
              <a:t>Click to edit Master text styles</a:t>
            </a:r>
          </a:p>
          <a:p>
            <a:pPr lvl="1"/>
            <a:r>
              <a:rPr lang="lv-LV" dirty="0" smtClean="0"/>
              <a:t>Second level</a:t>
            </a:r>
          </a:p>
          <a:p>
            <a:pPr lvl="2"/>
            <a:r>
              <a:rPr lang="lv-LV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0715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68142" y="458843"/>
            <a:ext cx="5139168" cy="114300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68375" y="1601843"/>
            <a:ext cx="5138738" cy="44307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/>
            </a:lvl1pPr>
          </a:lstStyle>
          <a:p>
            <a:pPr lvl="0"/>
            <a:r>
              <a:rPr lang="lv-LV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431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ighter_1_1_1_1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-3068238" y="-5692"/>
            <a:ext cx="12212238" cy="686938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797595" y="3244334"/>
            <a:ext cx="2680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irline"/>
                <a:cs typeface="Airline"/>
              </a:rPr>
              <a:t>Thank you!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485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978552" y="65378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4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9CA023"/>
          </a:solidFill>
          <a:latin typeface="Airline"/>
          <a:ea typeface="+mj-ea"/>
          <a:cs typeface="Airlin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2700" kern="1200">
          <a:solidFill>
            <a:srgbClr val="313131"/>
          </a:solidFill>
          <a:latin typeface="Airline"/>
          <a:ea typeface="+mn-ea"/>
          <a:cs typeface="Airline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2300" kern="1200">
          <a:solidFill>
            <a:srgbClr val="313131"/>
          </a:solidFill>
          <a:latin typeface="Airline"/>
          <a:ea typeface="+mn-ea"/>
          <a:cs typeface="Airline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8"/>
        </a:buBlip>
        <a:defRPr sz="2000" kern="1200">
          <a:solidFill>
            <a:srgbClr val="6B6C7A"/>
          </a:solidFill>
          <a:latin typeface="Airline"/>
          <a:ea typeface="+mn-ea"/>
          <a:cs typeface="Airlin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nzv@airbaltic.com" TargetMode="External"/><Relationship Id="rId2" Type="http://schemas.openxmlformats.org/officeDocument/2006/relationships/hyperlink" Target="mailto:moscow@airbaltic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Летать легко!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Региональный </a:t>
            </a:r>
            <a:r>
              <a:rPr lang="ru-RU" sz="1600" dirty="0"/>
              <a:t>м</a:t>
            </a:r>
            <a:r>
              <a:rPr lang="ru-RU" sz="1600" dirty="0" smtClean="0"/>
              <a:t>енеджер по России</a:t>
            </a: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Анастасия </a:t>
            </a:r>
            <a:r>
              <a:rPr lang="ru-RU" sz="1600" dirty="0" err="1" smtClean="0"/>
              <a:t>Невзорова</a:t>
            </a: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211738" y="2479570"/>
            <a:ext cx="1853830" cy="291559"/>
          </a:xfrm>
        </p:spPr>
        <p:txBody>
          <a:bodyPr/>
          <a:lstStyle/>
          <a:p>
            <a:r>
              <a:rPr lang="ru-RU" dirty="0" smtClean="0"/>
              <a:t>04 сентября 201</a:t>
            </a:r>
            <a:r>
              <a:rPr lang="lv-LV" dirty="0" smtClean="0"/>
              <a:t>4</a:t>
            </a:r>
            <a:r>
              <a:rPr lang="ru-RU" dirty="0" smtClean="0"/>
              <a:t> г.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Бизнес класс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Отдельная стойка регистрации</a:t>
            </a:r>
          </a:p>
          <a:p>
            <a:r>
              <a:rPr lang="en-US" dirty="0"/>
              <a:t>Fast Track (</a:t>
            </a:r>
            <a:r>
              <a:rPr lang="ru-RU" dirty="0"/>
              <a:t>в Риге)</a:t>
            </a:r>
          </a:p>
          <a:p>
            <a:r>
              <a:rPr lang="ru-RU" dirty="0"/>
              <a:t>Бизнес зал</a:t>
            </a:r>
          </a:p>
          <a:p>
            <a:r>
              <a:rPr lang="ru-RU" dirty="0"/>
              <a:t>Выделенный салон</a:t>
            </a:r>
          </a:p>
          <a:p>
            <a:r>
              <a:rPr lang="ru-RU" dirty="0"/>
              <a:t>Холодные и горячие закуски</a:t>
            </a:r>
          </a:p>
          <a:p>
            <a:r>
              <a:rPr lang="ru-RU" dirty="0"/>
              <a:t>Прохладительные, горячие и алкогольные напитки</a:t>
            </a:r>
          </a:p>
          <a:p>
            <a:r>
              <a:rPr lang="ru-RU" dirty="0"/>
              <a:t>Предварительный запрос места в </a:t>
            </a:r>
            <a:r>
              <a:rPr lang="ru-RU" dirty="0" smtClean="0"/>
              <a:t>салоне (через </a:t>
            </a:r>
            <a:r>
              <a:rPr lang="en-US" dirty="0" smtClean="0"/>
              <a:t>GDS)</a:t>
            </a:r>
            <a:endParaRPr lang="en-US" dirty="0"/>
          </a:p>
          <a:p>
            <a:r>
              <a:rPr lang="ru-RU" dirty="0"/>
              <a:t>Свободный обмен и возврат авиабилета</a:t>
            </a:r>
          </a:p>
          <a:p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5" y="-3023"/>
            <a:ext cx="1569841" cy="637171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611" y="634148"/>
            <a:ext cx="2790701" cy="419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2" descr="BVL_3510_TBI_Frontview_SAH_200712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611" y="4680938"/>
            <a:ext cx="2810389" cy="217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2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 класс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42" y="1128713"/>
            <a:ext cx="3544887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7" descr="BL_3510_HP_Front_RAL_7036_SAH_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07" y="1128713"/>
            <a:ext cx="34766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77" y="3897910"/>
            <a:ext cx="173196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4" y="0"/>
            <a:ext cx="1569841" cy="637171"/>
          </a:xfrm>
          <a:prstGeom prst="rect">
            <a:avLst/>
          </a:prstGeom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6948264" y="620688"/>
            <a:ext cx="1515861" cy="372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27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23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7"/>
              </a:buBlip>
              <a:defRPr sz="2000" kern="1200">
                <a:solidFill>
                  <a:srgbClr val="6B6C7A"/>
                </a:solidFill>
                <a:latin typeface="Airline"/>
                <a:ea typeface="+mn-ea"/>
                <a:cs typeface="Airlin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fld id="{ABB0D4BB-5C30-4BDC-9C4F-EC4E5EB61493}" type="datetime4">
              <a:rPr lang="en-US" sz="1000" smtClean="0"/>
              <a:pPr marL="0" indent="0" algn="r">
                <a:buFontTx/>
                <a:buNone/>
              </a:pPr>
              <a:t>September 4, 2014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5336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Аэропорт Рига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142" y="1600200"/>
            <a:ext cx="3817614" cy="4525963"/>
          </a:xfrm>
        </p:spPr>
        <p:txBody>
          <a:bodyPr/>
          <a:lstStyle/>
          <a:p>
            <a:r>
              <a:rPr lang="ru-RU" dirty="0"/>
              <a:t>13 км от Риги и Юрмалы (20 минут)</a:t>
            </a:r>
          </a:p>
          <a:p>
            <a:r>
              <a:rPr lang="ru-RU" dirty="0"/>
              <a:t>Минимальное стыковочное время для транзитных рейсов </a:t>
            </a:r>
            <a:r>
              <a:rPr lang="en-US" dirty="0"/>
              <a:t>airBaltic </a:t>
            </a:r>
            <a:r>
              <a:rPr lang="ru-RU" dirty="0"/>
              <a:t>в аэропорту Риги – </a:t>
            </a:r>
            <a:r>
              <a:rPr lang="ru-RU" b="1" dirty="0"/>
              <a:t>25 минут</a:t>
            </a:r>
            <a:r>
              <a:rPr lang="en-US" b="1" dirty="0"/>
              <a:t> </a:t>
            </a:r>
            <a:endParaRPr lang="ru-RU" b="1" dirty="0"/>
          </a:p>
          <a:p>
            <a:r>
              <a:rPr lang="ru-RU" dirty="0"/>
              <a:t>Русскоязычный персонал, объявления на русском языке</a:t>
            </a:r>
          </a:p>
          <a:p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5" y="-3023"/>
            <a:ext cx="1569841" cy="637171"/>
          </a:xfrm>
          <a:prstGeom prst="rect">
            <a:avLst/>
          </a:prstGeom>
        </p:spPr>
      </p:pic>
      <p:pic>
        <p:nvPicPr>
          <p:cNvPr id="11266" name="Picture 2" descr="D32_38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52" y="4047566"/>
            <a:ext cx="4222248" cy="281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1.airbaltic.com/upload_pic/rix/rix_plan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52" y="698072"/>
            <a:ext cx="4222248" cy="334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8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BalticMiles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Участие в программе </a:t>
            </a:r>
            <a:r>
              <a:rPr lang="ru-RU" dirty="0" smtClean="0"/>
              <a:t>бесплатно</a:t>
            </a:r>
            <a:endParaRPr lang="en-US" dirty="0"/>
          </a:p>
          <a:p>
            <a:pPr>
              <a:defRPr/>
            </a:pPr>
            <a:r>
              <a:rPr lang="ru-RU" dirty="0" smtClean="0"/>
              <a:t>Уровни </a:t>
            </a:r>
            <a:r>
              <a:rPr lang="ru-RU" dirty="0"/>
              <a:t>участия</a:t>
            </a:r>
            <a:r>
              <a:rPr lang="en-US" dirty="0"/>
              <a:t>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Basic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Executive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VIP</a:t>
            </a:r>
          </a:p>
          <a:p>
            <a:pPr>
              <a:defRPr/>
            </a:pPr>
            <a:r>
              <a:rPr lang="ru-RU" dirty="0"/>
              <a:t>Привилегии</a:t>
            </a:r>
            <a:r>
              <a:rPr lang="en-US" dirty="0"/>
              <a:t>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1800" dirty="0" smtClean="0"/>
              <a:t>Премиальные </a:t>
            </a:r>
            <a:r>
              <a:rPr lang="ru-RU" sz="1800" dirty="0"/>
              <a:t>билеты </a:t>
            </a:r>
            <a:r>
              <a:rPr lang="en-US" sz="1800" b="1" dirty="0"/>
              <a:t>airBaltic</a:t>
            </a:r>
            <a:r>
              <a:rPr lang="en-US" sz="1800" dirty="0"/>
              <a:t> </a:t>
            </a:r>
            <a:r>
              <a:rPr lang="ru-RU" sz="1800" dirty="0"/>
              <a:t>и услуги партнеров</a:t>
            </a:r>
            <a:r>
              <a:rPr lang="en-US" sz="1800" dirty="0"/>
              <a:t>;</a:t>
            </a:r>
            <a:r>
              <a:rPr lang="ru-RU" sz="1800" dirty="0"/>
              <a:t> </a:t>
            </a:r>
            <a:endParaRPr lang="en-US" sz="1800" dirty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1800" b="1" dirty="0"/>
              <a:t>VIP, Executive </a:t>
            </a:r>
            <a:r>
              <a:rPr lang="ru-RU" sz="1800" dirty="0" smtClean="0"/>
              <a:t>–</a:t>
            </a:r>
            <a:r>
              <a:rPr lang="en-US" sz="1800" smtClean="0"/>
              <a:t> </a:t>
            </a:r>
            <a:r>
              <a:rPr lang="ru-RU" sz="1800" smtClean="0"/>
              <a:t>стойка </a:t>
            </a:r>
            <a:r>
              <a:rPr lang="ru-RU" sz="1800" dirty="0"/>
              <a:t>регистрации бизнес класса, доступ в бизнес зал</a:t>
            </a:r>
            <a:r>
              <a:rPr lang="en-US" sz="1800" dirty="0"/>
              <a:t>.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5" y="-3023"/>
            <a:ext cx="1569841" cy="637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44" y="865573"/>
            <a:ext cx="2342756" cy="230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44" y="5399981"/>
            <a:ext cx="2342756" cy="145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44" y="3172355"/>
            <a:ext cx="3036690" cy="227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8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сайт </a:t>
            </a:r>
            <a:r>
              <a:rPr lang="en-US" dirty="0" smtClean="0"/>
              <a:t>www.airBaltic.ru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5" y="-3023"/>
            <a:ext cx="1569841" cy="637171"/>
          </a:xfrm>
          <a:prstGeom prst="rect">
            <a:avLst/>
          </a:prstGeom>
        </p:spPr>
      </p:pic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1619984"/>
            <a:ext cx="5138738" cy="448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4" y="4095750"/>
            <a:ext cx="4814889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55" y="1619984"/>
            <a:ext cx="1845899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8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8022" y="316025"/>
            <a:ext cx="5680308" cy="689021"/>
          </a:xfrm>
        </p:spPr>
        <p:txBody>
          <a:bodyPr/>
          <a:lstStyle/>
          <a:p>
            <a:r>
              <a:rPr lang="en-US" dirty="0" smtClean="0"/>
              <a:t>airBaltic Training Center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00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6948264" y="620688"/>
            <a:ext cx="1515861" cy="372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7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3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rgbClr val="6B6C7A"/>
                </a:solidFill>
                <a:latin typeface="Airline"/>
                <a:ea typeface="+mn-ea"/>
                <a:cs typeface="Airlin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ABB0D4BB-5C30-4BDC-9C4F-EC4E5EB61493}" type="datetime4">
              <a:rPr lang="en-US" sz="1000" smtClean="0"/>
              <a:pPr marL="0" indent="0" algn="r">
                <a:buNone/>
              </a:pPr>
              <a:t>September 4, 2014</a:t>
            </a:fld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51" y="3644663"/>
            <a:ext cx="3659273" cy="2444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51" y="1177565"/>
            <a:ext cx="3659274" cy="2222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3172">
            <a:off x="783789" y="3627819"/>
            <a:ext cx="3476925" cy="2325873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410870" y="1201885"/>
            <a:ext cx="4287589" cy="2027698"/>
          </a:xfrm>
          <a:prstGeom prst="rect">
            <a:avLst/>
          </a:prstGeom>
        </p:spPr>
        <p:txBody>
          <a:bodyPr/>
          <a:lstStyle/>
          <a:p>
            <a:r>
              <a:rPr lang="ru-RU" sz="2000" dirty="0" smtClean="0">
                <a:solidFill>
                  <a:srgbClr val="242424"/>
                </a:solidFill>
              </a:rPr>
              <a:t>Собственный центр подготовки летного состава</a:t>
            </a:r>
            <a:endParaRPr lang="en-US" sz="2000" dirty="0" smtClean="0">
              <a:solidFill>
                <a:srgbClr val="242424"/>
              </a:solidFill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242424"/>
              </a:solidFill>
            </a:endParaRPr>
          </a:p>
          <a:p>
            <a:r>
              <a:rPr lang="en-US" sz="2000" dirty="0" smtClean="0">
                <a:solidFill>
                  <a:srgbClr val="242424"/>
                </a:solidFill>
              </a:rPr>
              <a:t>IATA </a:t>
            </a:r>
            <a:r>
              <a:rPr lang="ru-RU" sz="2000" dirty="0" smtClean="0">
                <a:solidFill>
                  <a:srgbClr val="242424"/>
                </a:solidFill>
              </a:rPr>
              <a:t>Региональный </a:t>
            </a:r>
            <a:r>
              <a:rPr lang="ru-RU" sz="2000" dirty="0" err="1" smtClean="0">
                <a:solidFill>
                  <a:srgbClr val="242424"/>
                </a:solidFill>
              </a:rPr>
              <a:t>тренинговый</a:t>
            </a:r>
            <a:r>
              <a:rPr lang="ru-RU" sz="2000" dirty="0" smtClean="0">
                <a:solidFill>
                  <a:srgbClr val="242424"/>
                </a:solidFill>
              </a:rPr>
              <a:t> центр</a:t>
            </a:r>
            <a:endParaRPr lang="lv-LV" sz="2000" dirty="0">
              <a:solidFill>
                <a:srgbClr val="242424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0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8843"/>
            <a:ext cx="5497710" cy="1143000"/>
          </a:xfrm>
        </p:spPr>
        <p:txBody>
          <a:bodyPr/>
          <a:lstStyle/>
          <a:p>
            <a:r>
              <a:rPr lang="ru-RU" dirty="0" smtClean="0"/>
              <a:t>Новая команда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143000"/>
            <a:ext cx="4285237" cy="49831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ул. Тверская, д. 9, стр. 7</a:t>
            </a:r>
          </a:p>
          <a:p>
            <a:pPr marL="0" indent="0">
              <a:buNone/>
            </a:pPr>
            <a:r>
              <a:rPr lang="ru-RU" sz="2000" dirty="0"/>
              <a:t>БЦ ЭКООФИС, офис 309</a:t>
            </a:r>
          </a:p>
          <a:p>
            <a:pPr marL="0" indent="0">
              <a:buNone/>
            </a:pPr>
            <a:r>
              <a:rPr lang="ru-RU" sz="2000" b="1" dirty="0"/>
              <a:t>+ 7 (499) 95 111 84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moscow@airbaltic.com</a:t>
            </a:r>
            <a:endParaRPr lang="en-US" sz="2000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1800" b="1" dirty="0" smtClean="0"/>
              <a:t>Анастасия </a:t>
            </a:r>
            <a:r>
              <a:rPr lang="ru-RU" sz="1800" b="1" dirty="0" err="1" smtClean="0"/>
              <a:t>Невзорова</a:t>
            </a: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Региональный менеджер в Россий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dirty="0" smtClean="0"/>
              <a:t>Mob</a:t>
            </a:r>
            <a:r>
              <a:rPr lang="en-US" sz="1800" dirty="0"/>
              <a:t>: +7 926 566 32 24</a:t>
            </a:r>
            <a:br>
              <a:rPr lang="en-US" sz="1800" dirty="0"/>
            </a:br>
            <a:r>
              <a:rPr lang="en-US" sz="1800" dirty="0"/>
              <a:t>E-mail: </a:t>
            </a:r>
            <a:r>
              <a:rPr lang="en-US" sz="1800" u="sng" dirty="0">
                <a:hlinkClick r:id="rId3"/>
              </a:rPr>
              <a:t>nzv@airbaltic.com</a:t>
            </a:r>
            <a:r>
              <a:rPr lang="en-US" sz="1800" dirty="0"/>
              <a:t> </a:t>
            </a: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b="1" dirty="0"/>
              <a:t>Эмма </a:t>
            </a:r>
            <a:r>
              <a:rPr lang="ru-RU" sz="1800" b="1" dirty="0" smtClean="0"/>
              <a:t>Николаева</a:t>
            </a:r>
          </a:p>
          <a:p>
            <a:pPr marL="0" indent="0">
              <a:buNone/>
            </a:pPr>
            <a:r>
              <a:rPr lang="ru-RU" sz="1800" b="1" dirty="0" smtClean="0"/>
              <a:t>Менеджер по продажам</a:t>
            </a:r>
          </a:p>
          <a:p>
            <a:pPr marL="0" indent="0">
              <a:buNone/>
            </a:pPr>
            <a:r>
              <a:rPr lang="en-US" sz="1800" dirty="0"/>
              <a:t>Mob: +7 </a:t>
            </a:r>
            <a:r>
              <a:rPr lang="en-US" sz="1800" dirty="0" smtClean="0"/>
              <a:t>9</a:t>
            </a:r>
            <a:r>
              <a:rPr lang="ru-RU" sz="1800" dirty="0" smtClean="0"/>
              <a:t>26 520</a:t>
            </a:r>
            <a:r>
              <a:rPr lang="en-US" sz="1800" dirty="0" smtClean="0"/>
              <a:t> </a:t>
            </a:r>
            <a:r>
              <a:rPr lang="ru-RU" sz="1800" dirty="0" smtClean="0"/>
              <a:t>83</a:t>
            </a:r>
            <a:r>
              <a:rPr lang="en-US" sz="1800" dirty="0" smtClean="0"/>
              <a:t> 2</a:t>
            </a:r>
            <a:r>
              <a:rPr lang="ru-RU" sz="1800" dirty="0" smtClean="0"/>
              <a:t>0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E-mail: </a:t>
            </a:r>
            <a:r>
              <a:rPr lang="en-US" sz="1800" u="sng" dirty="0"/>
              <a:t>emn@airbaltic.com</a:t>
            </a:r>
            <a:endParaRPr lang="ru-RU" sz="1800" u="sng" dirty="0"/>
          </a:p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5" y="-3023"/>
            <a:ext cx="1569841" cy="63717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262664" y="880353"/>
            <a:ext cx="3385225" cy="49831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4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2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900" kern="1200">
                <a:solidFill>
                  <a:srgbClr val="6B6C7A"/>
                </a:solidFill>
                <a:latin typeface="Airline"/>
                <a:ea typeface="+mn-ea"/>
                <a:cs typeface="Airlin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ru-RU" sz="1800" b="1" dirty="0" smtClean="0"/>
          </a:p>
          <a:p>
            <a:pPr marL="0" indent="0">
              <a:buFontTx/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9049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hter_1_1_1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68238" y="-5692"/>
            <a:ext cx="12212238" cy="686938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44778" y="3077466"/>
            <a:ext cx="5611640" cy="703069"/>
          </a:xfrm>
        </p:spPr>
        <p:txBody>
          <a:bodyPr>
            <a:normAutofit/>
          </a:bodyPr>
          <a:lstStyle/>
          <a:p>
            <a:pPr algn="l"/>
            <a:r>
              <a:rPr lang="ru-RU" sz="3800" b="1" dirty="0" smtClean="0">
                <a:solidFill>
                  <a:schemeClr val="bg1"/>
                </a:solidFill>
                <a:cs typeface="Airline"/>
              </a:rPr>
              <a:t>Спасибо! </a:t>
            </a:r>
            <a:r>
              <a:rPr lang="en-US" sz="3800" b="1" dirty="0" smtClean="0">
                <a:solidFill>
                  <a:schemeClr val="bg1"/>
                </a:solidFill>
                <a:cs typeface="Airline"/>
                <a:sym typeface="Wingdings" panose="05000000000000000000" pitchFamily="2" charset="2"/>
              </a:rPr>
              <a:t></a:t>
            </a:r>
            <a:endParaRPr lang="en-US" sz="3800" b="1" dirty="0">
              <a:solidFill>
                <a:schemeClr val="bg1"/>
              </a:solidFill>
              <a:cs typeface="Airline"/>
            </a:endParaRPr>
          </a:p>
        </p:txBody>
      </p:sp>
    </p:spTree>
    <p:extLst>
      <p:ext uri="{BB962C8B-B14F-4D97-AF65-F5344CB8AC3E}">
        <p14:creationId xmlns:p14="http://schemas.microsoft.com/office/powerpoint/2010/main" val="37113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682" y="458843"/>
            <a:ext cx="5139168" cy="1143000"/>
          </a:xfrm>
        </p:spPr>
        <p:txBody>
          <a:bodyPr/>
          <a:lstStyle/>
          <a:p>
            <a:r>
              <a:rPr lang="en-US" dirty="0" smtClean="0"/>
              <a:t>airBaltic</a:t>
            </a:r>
            <a:r>
              <a:rPr lang="ru-RU" dirty="0" smtClean="0"/>
              <a:t> сегодня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317" y="1166018"/>
            <a:ext cx="5270733" cy="4525963"/>
          </a:xfrm>
        </p:spPr>
        <p:txBody>
          <a:bodyPr/>
          <a:lstStyle/>
          <a:p>
            <a:r>
              <a:rPr lang="en-US" dirty="0">
                <a:solidFill>
                  <a:srgbClr val="242424"/>
                </a:solidFill>
              </a:rPr>
              <a:t>Air Baltic Corporation </a:t>
            </a:r>
            <a:r>
              <a:rPr lang="ru-RU" dirty="0" smtClean="0">
                <a:solidFill>
                  <a:srgbClr val="242424"/>
                </a:solidFill>
              </a:rPr>
              <a:t>основана в 1</a:t>
            </a:r>
            <a:r>
              <a:rPr lang="en-US" dirty="0" smtClean="0">
                <a:solidFill>
                  <a:srgbClr val="242424"/>
                </a:solidFill>
              </a:rPr>
              <a:t>995</a:t>
            </a:r>
            <a:endParaRPr lang="lv-LV" dirty="0" smtClean="0">
              <a:solidFill>
                <a:srgbClr val="242424"/>
              </a:solidFill>
            </a:endParaRPr>
          </a:p>
          <a:p>
            <a:r>
              <a:rPr lang="en-US" dirty="0" smtClean="0">
                <a:solidFill>
                  <a:srgbClr val="242424"/>
                </a:solidFill>
              </a:rPr>
              <a:t>99.8</a:t>
            </a:r>
            <a:r>
              <a:rPr lang="en-US" dirty="0">
                <a:solidFill>
                  <a:srgbClr val="242424"/>
                </a:solidFill>
              </a:rPr>
              <a:t>% </a:t>
            </a:r>
            <a:r>
              <a:rPr lang="ru-RU" dirty="0" smtClean="0">
                <a:solidFill>
                  <a:srgbClr val="242424"/>
                </a:solidFill>
              </a:rPr>
              <a:t>акций принадлежит государству Латвия </a:t>
            </a:r>
            <a:endParaRPr lang="lv-LV" dirty="0" smtClean="0">
              <a:solidFill>
                <a:srgbClr val="242424"/>
              </a:solidFill>
            </a:endParaRPr>
          </a:p>
          <a:p>
            <a:r>
              <a:rPr lang="ru-RU" dirty="0" smtClean="0">
                <a:solidFill>
                  <a:srgbClr val="242424"/>
                </a:solidFill>
              </a:rPr>
              <a:t>Более </a:t>
            </a:r>
            <a:r>
              <a:rPr lang="en-US" dirty="0" smtClean="0">
                <a:solidFill>
                  <a:srgbClr val="242424"/>
                </a:solidFill>
              </a:rPr>
              <a:t>3 </a:t>
            </a:r>
            <a:r>
              <a:rPr lang="ru-RU" dirty="0" smtClean="0">
                <a:solidFill>
                  <a:srgbClr val="242424"/>
                </a:solidFill>
              </a:rPr>
              <a:t>млн пассажиров в </a:t>
            </a:r>
            <a:r>
              <a:rPr lang="en-US" dirty="0" smtClean="0">
                <a:solidFill>
                  <a:srgbClr val="242424"/>
                </a:solidFill>
              </a:rPr>
              <a:t>201</a:t>
            </a:r>
            <a:r>
              <a:rPr lang="ru-RU" dirty="0">
                <a:solidFill>
                  <a:srgbClr val="242424"/>
                </a:solidFill>
              </a:rPr>
              <a:t>3</a:t>
            </a:r>
            <a:endParaRPr lang="lv-LV" dirty="0" smtClean="0">
              <a:solidFill>
                <a:srgbClr val="242424"/>
              </a:solidFill>
            </a:endParaRPr>
          </a:p>
          <a:p>
            <a:r>
              <a:rPr lang="en-US" dirty="0" smtClean="0">
                <a:solidFill>
                  <a:srgbClr val="242424"/>
                </a:solidFill>
              </a:rPr>
              <a:t>50</a:t>
            </a:r>
            <a:r>
              <a:rPr lang="en-US" dirty="0">
                <a:solidFill>
                  <a:srgbClr val="242424"/>
                </a:solidFill>
              </a:rPr>
              <a:t>% </a:t>
            </a:r>
            <a:r>
              <a:rPr lang="ru-RU" dirty="0" smtClean="0">
                <a:solidFill>
                  <a:srgbClr val="242424"/>
                </a:solidFill>
              </a:rPr>
              <a:t>пассажиров путешествуют транзитом через Ригу</a:t>
            </a:r>
            <a:endParaRPr lang="lv-LV" dirty="0" smtClean="0">
              <a:solidFill>
                <a:srgbClr val="242424"/>
              </a:solidFill>
            </a:endParaRPr>
          </a:p>
          <a:p>
            <a:r>
              <a:rPr lang="ru-RU" dirty="0" smtClean="0">
                <a:solidFill>
                  <a:srgbClr val="242424"/>
                </a:solidFill>
              </a:rPr>
              <a:t>Более 50 направлений в Балтии, Скандинавии и Европе</a:t>
            </a:r>
          </a:p>
          <a:p>
            <a:r>
              <a:rPr lang="ru-RU" dirty="0"/>
              <a:t>Высокий уровень безопасности полетов и сервиса на борту </a:t>
            </a:r>
            <a:endParaRPr lang="ru-RU" dirty="0" smtClean="0"/>
          </a:p>
          <a:p>
            <a:r>
              <a:rPr lang="ru-RU" dirty="0" smtClean="0">
                <a:solidFill>
                  <a:srgbClr val="242424"/>
                </a:solidFill>
              </a:rPr>
              <a:t>Отличные цены</a:t>
            </a:r>
            <a:endParaRPr lang="en-US" dirty="0">
              <a:solidFill>
                <a:srgbClr val="242424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10" y="0"/>
            <a:ext cx="3054096" cy="6858000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5" y="-3023"/>
            <a:ext cx="1569841" cy="63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5742" y="1849493"/>
            <a:ext cx="513916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68142" y="458843"/>
            <a:ext cx="5139168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rgbClr val="9CA023"/>
                </a:solidFill>
                <a:latin typeface="Airline"/>
                <a:ea typeface="+mj-ea"/>
                <a:cs typeface="Airline"/>
              </a:defRPr>
            </a:lvl1pPr>
          </a:lstStyle>
          <a:p>
            <a:r>
              <a:rPr lang="ru-RU" dirty="0" smtClean="0"/>
              <a:t>Более 50 направлений!</a:t>
            </a:r>
            <a:endParaRPr lang="en-US" dirty="0"/>
          </a:p>
        </p:txBody>
      </p:sp>
      <p:pic>
        <p:nvPicPr>
          <p:cNvPr id="8" name="Picture 7" descr="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37" y="0"/>
            <a:ext cx="1569720" cy="636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4426" y="184949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1288" y="3184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256" y="233144"/>
            <a:ext cx="3788229" cy="59594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AE1D"/>
                </a:solidFill>
                <a:effectLst/>
                <a:uLnTx/>
                <a:uFillTx/>
                <a:latin typeface="Airline"/>
              </a:rPr>
              <a:t>Более 50 направлений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ACAE1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800"/>
            <a:ext cx="9767736" cy="73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4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-3023"/>
            <a:ext cx="30540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Парк самолетов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142" y="1924050"/>
            <a:ext cx="5139168" cy="420211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pitchFamily="34" charset="-128"/>
              </a:rPr>
              <a:t>5</a:t>
            </a:r>
            <a:r>
              <a:rPr lang="ru-RU" dirty="0">
                <a:latin typeface="Arial" charset="0"/>
                <a:ea typeface="ＭＳ Ｐゴシック" pitchFamily="34" charset="-128"/>
              </a:rPr>
              <a:t> </a:t>
            </a:r>
            <a:r>
              <a:rPr lang="en-US" dirty="0">
                <a:latin typeface="Arial" charset="0"/>
                <a:ea typeface="ＭＳ Ｐゴシック" pitchFamily="34" charset="-128"/>
              </a:rPr>
              <a:t>Boeing 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737-500</a:t>
            </a:r>
            <a:r>
              <a:rPr lang="ru-RU" dirty="0" smtClean="0">
                <a:latin typeface="Arial" charset="0"/>
                <a:ea typeface="ＭＳ Ｐゴシック" pitchFamily="34" charset="-128"/>
              </a:rPr>
              <a:t> (120/126 мест)</a:t>
            </a:r>
            <a:endParaRPr lang="en-US" dirty="0">
              <a:latin typeface="Arial" charset="0"/>
              <a:ea typeface="ＭＳ Ｐゴシック" pitchFamily="34" charset="-128"/>
            </a:endParaRPr>
          </a:p>
          <a:p>
            <a:endParaRPr lang="en-US" dirty="0" smtClean="0">
              <a:latin typeface="Arial" charset="0"/>
              <a:ea typeface="ＭＳ Ｐゴシック" pitchFamily="34" charset="-128"/>
            </a:endParaRPr>
          </a:p>
          <a:p>
            <a:r>
              <a:rPr lang="ru-RU" dirty="0" smtClean="0">
                <a:latin typeface="Arial" charset="0"/>
                <a:ea typeface="ＭＳ Ｐゴシック" pitchFamily="34" charset="-128"/>
              </a:rPr>
              <a:t>8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dirty="0">
                <a:latin typeface="Arial" charset="0"/>
                <a:ea typeface="ＭＳ Ｐゴシック" pitchFamily="34" charset="-128"/>
              </a:rPr>
              <a:t>Boeing 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737-300 (149 </a:t>
            </a:r>
            <a:r>
              <a:rPr lang="ru-RU" dirty="0" smtClean="0">
                <a:latin typeface="Arial" charset="0"/>
                <a:ea typeface="ＭＳ Ｐゴシック" pitchFamily="34" charset="-128"/>
              </a:rPr>
              <a:t>мест)</a:t>
            </a:r>
          </a:p>
          <a:p>
            <a:endParaRPr lang="ru-RU" dirty="0">
              <a:latin typeface="Arial" charset="0"/>
              <a:ea typeface="ＭＳ Ｐゴシック" pitchFamily="34" charset="-128"/>
            </a:endParaRPr>
          </a:p>
          <a:p>
            <a:r>
              <a:rPr lang="ru-RU" dirty="0" smtClean="0">
                <a:latin typeface="Arial" charset="0"/>
                <a:ea typeface="ＭＳ Ｐゴシック" pitchFamily="34" charset="-128"/>
              </a:rPr>
              <a:t>12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dirty="0">
                <a:latin typeface="Arial" charset="0"/>
                <a:ea typeface="ＭＳ Ｐゴシック" pitchFamily="34" charset="-128"/>
              </a:rPr>
              <a:t>Bombardier 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Q400</a:t>
            </a:r>
            <a:r>
              <a:rPr lang="ru-RU" dirty="0" smtClean="0">
                <a:latin typeface="Arial" charset="0"/>
                <a:ea typeface="ＭＳ Ｐゴシック" pitchFamily="34" charset="-128"/>
              </a:rPr>
              <a:t> (76 мест)</a:t>
            </a:r>
            <a:endParaRPr lang="en-US" dirty="0">
              <a:latin typeface="Arial" charset="0"/>
              <a:ea typeface="ＭＳ Ｐゴシック" pitchFamily="34" charset="-128"/>
            </a:endParaRP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 </a:t>
            </a:r>
          </a:p>
          <a:p>
            <a:endParaRPr lang="ru-RU" dirty="0">
              <a:latin typeface="Arial" charset="0"/>
              <a:ea typeface="ＭＳ Ｐゴシック" pitchFamily="34" charset="-128"/>
            </a:endParaRPr>
          </a:p>
          <a:p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4" y="0"/>
            <a:ext cx="1569841" cy="637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72350" y="637171"/>
            <a:ext cx="914400" cy="3278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6948264" y="620688"/>
            <a:ext cx="1515861" cy="372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7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3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2000" kern="1200">
                <a:solidFill>
                  <a:srgbClr val="6B6C7A"/>
                </a:solidFill>
                <a:latin typeface="Airline"/>
                <a:ea typeface="+mn-ea"/>
                <a:cs typeface="Airlin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ABB0D4BB-5C30-4BDC-9C4F-EC4E5EB61493}" type="datetime4">
              <a:rPr lang="en-US" sz="1000" smtClean="0"/>
              <a:pPr marL="0" indent="0" algn="r">
                <a:buNone/>
              </a:pPr>
              <a:t>September 4, 2014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7416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Boeing 737</a:t>
            </a:r>
            <a:r>
              <a:rPr lang="ru-RU" dirty="0" smtClean="0"/>
              <a:t>-300/50 </a:t>
            </a:r>
            <a:r>
              <a:rPr lang="ru-RU" sz="2000" dirty="0" smtClean="0"/>
              <a:t>(Шереметьево, др. направления)</a:t>
            </a:r>
            <a:br>
              <a:rPr lang="ru-RU" sz="2000" dirty="0" smtClean="0"/>
            </a:br>
            <a:endParaRPr lang="en-US" sz="2000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5" y="-3023"/>
            <a:ext cx="1569841" cy="637171"/>
          </a:xfrm>
          <a:prstGeom prst="rect">
            <a:avLst/>
          </a:prstGeom>
        </p:spPr>
      </p:pic>
      <p:pic>
        <p:nvPicPr>
          <p:cNvPr id="11" name="Picture 16" descr="B737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816" y="1335379"/>
            <a:ext cx="4321175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 Placeholder 4"/>
          <p:cNvSpPr txBox="1">
            <a:spLocks/>
          </p:cNvSpPr>
          <p:nvPr/>
        </p:nvSpPr>
        <p:spPr>
          <a:xfrm>
            <a:off x="6948264" y="620688"/>
            <a:ext cx="1515861" cy="372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7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3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000" kern="1200">
                <a:solidFill>
                  <a:srgbClr val="6B6C7A"/>
                </a:solidFill>
                <a:latin typeface="Airline"/>
                <a:ea typeface="+mn-ea"/>
                <a:cs typeface="Airlin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ABB0D4BB-5C30-4BDC-9C4F-EC4E5EB61493}" type="datetime4">
              <a:rPr lang="en-US" sz="1000" smtClean="0"/>
              <a:pPr marL="0" indent="0" algn="r">
                <a:buNone/>
              </a:pPr>
              <a:t>September 4, 2014</a:t>
            </a:fld>
            <a:endParaRPr lang="en-US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11" y="1282928"/>
            <a:ext cx="3347487" cy="25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8" y="4216691"/>
            <a:ext cx="4359250" cy="25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09" y="3985250"/>
            <a:ext cx="3738389" cy="274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2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Bombardier Q400 </a:t>
            </a:r>
            <a:r>
              <a:rPr lang="ru-RU" dirty="0" smtClean="0"/>
              <a:t>(</a:t>
            </a:r>
            <a:r>
              <a:rPr lang="en-US" dirty="0" smtClean="0"/>
              <a:t>DH4)</a:t>
            </a:r>
            <a:r>
              <a:rPr lang="en-US" dirty="0"/>
              <a:t/>
            </a:r>
            <a:br>
              <a:rPr lang="en-US" dirty="0"/>
            </a:br>
            <a:r>
              <a:rPr lang="ru-RU" sz="2000" dirty="0" smtClean="0"/>
              <a:t>Домодедово, Санкт-Петербург, </a:t>
            </a:r>
            <a:r>
              <a:rPr lang="ru-RU" sz="2000" dirty="0"/>
              <a:t>направления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0" y="1658319"/>
            <a:ext cx="5070906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38" y="1280504"/>
            <a:ext cx="2884288" cy="201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5" y="-3023"/>
            <a:ext cx="1569841" cy="637171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6948264" y="620688"/>
            <a:ext cx="1515861" cy="372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7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3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2000" kern="1200">
                <a:solidFill>
                  <a:srgbClr val="6B6C7A"/>
                </a:solidFill>
                <a:latin typeface="Airline"/>
                <a:ea typeface="+mn-ea"/>
                <a:cs typeface="Airlin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ABB0D4BB-5C30-4BDC-9C4F-EC4E5EB61493}" type="datetime4">
              <a:rPr lang="en-US" sz="1000" smtClean="0"/>
              <a:pPr marL="0" indent="0" algn="r">
                <a:buNone/>
              </a:pPr>
              <a:t>September 4, 2014</a:t>
            </a:fld>
            <a:endParaRPr lang="en-US" sz="1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0" y="3430383"/>
            <a:ext cx="4542860" cy="236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32" y="3430383"/>
            <a:ext cx="4272206" cy="2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2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Bombardier C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142" y="1600200"/>
            <a:ext cx="4872738" cy="4525963"/>
          </a:xfrm>
        </p:spPr>
        <p:txBody>
          <a:bodyPr/>
          <a:lstStyle/>
          <a:p>
            <a:r>
              <a:rPr lang="lv-LV" dirty="0">
                <a:solidFill>
                  <a:srgbClr val="242424"/>
                </a:solidFill>
              </a:rPr>
              <a:t>1</a:t>
            </a:r>
            <a:r>
              <a:rPr lang="en-US" dirty="0">
                <a:solidFill>
                  <a:srgbClr val="242424"/>
                </a:solidFill>
              </a:rPr>
              <a:t>0 </a:t>
            </a:r>
            <a:r>
              <a:rPr lang="ru-RU" dirty="0" smtClean="0">
                <a:solidFill>
                  <a:srgbClr val="242424"/>
                </a:solidFill>
              </a:rPr>
              <a:t>новых самолетов </a:t>
            </a:r>
            <a:r>
              <a:rPr lang="en-US" dirty="0" smtClean="0">
                <a:solidFill>
                  <a:srgbClr val="242424"/>
                </a:solidFill>
              </a:rPr>
              <a:t>CS300 </a:t>
            </a:r>
            <a:r>
              <a:rPr lang="ru-RU" dirty="0" smtClean="0">
                <a:solidFill>
                  <a:srgbClr val="242424"/>
                </a:solidFill>
              </a:rPr>
              <a:t>начнут выполнять полеты в</a:t>
            </a:r>
            <a:r>
              <a:rPr lang="en-US" dirty="0" smtClean="0">
                <a:solidFill>
                  <a:srgbClr val="242424"/>
                </a:solidFill>
              </a:rPr>
              <a:t> </a:t>
            </a:r>
            <a:r>
              <a:rPr lang="en-US" dirty="0">
                <a:solidFill>
                  <a:srgbClr val="242424"/>
                </a:solidFill>
              </a:rPr>
              <a:t>2015/2016</a:t>
            </a:r>
            <a:endParaRPr lang="lv-LV" dirty="0">
              <a:solidFill>
                <a:srgbClr val="242424"/>
              </a:solidFill>
            </a:endParaRPr>
          </a:p>
          <a:p>
            <a:r>
              <a:rPr lang="ru-RU" dirty="0" smtClean="0">
                <a:solidFill>
                  <a:srgbClr val="242424"/>
                </a:solidFill>
              </a:rPr>
              <a:t>Право на приобретение дополнительных 10 С</a:t>
            </a:r>
            <a:r>
              <a:rPr lang="en-US" dirty="0" smtClean="0">
                <a:solidFill>
                  <a:srgbClr val="242424"/>
                </a:solidFill>
              </a:rPr>
              <a:t>S300</a:t>
            </a:r>
            <a:endParaRPr lang="ru-RU" dirty="0" smtClean="0">
              <a:solidFill>
                <a:srgbClr val="242424"/>
              </a:solidFill>
            </a:endParaRPr>
          </a:p>
          <a:p>
            <a:r>
              <a:rPr lang="ru-RU" dirty="0" smtClean="0">
                <a:solidFill>
                  <a:srgbClr val="242424"/>
                </a:solidFill>
              </a:rPr>
              <a:t>Самый современный самолет в своем классе</a:t>
            </a:r>
            <a:endParaRPr lang="lv-LV" dirty="0">
              <a:solidFill>
                <a:srgbClr val="242424"/>
              </a:solidFill>
            </a:endParaRPr>
          </a:p>
          <a:p>
            <a:r>
              <a:rPr lang="ru-RU" dirty="0" smtClean="0">
                <a:solidFill>
                  <a:srgbClr val="242424"/>
                </a:solidFill>
              </a:rPr>
              <a:t>Улучшенный комфорт для пассажиров</a:t>
            </a:r>
            <a:endParaRPr lang="lv-LV" dirty="0">
              <a:solidFill>
                <a:srgbClr val="242424"/>
              </a:solidFill>
            </a:endParaRPr>
          </a:p>
          <a:p>
            <a:r>
              <a:rPr lang="ru-RU" dirty="0" smtClean="0">
                <a:solidFill>
                  <a:srgbClr val="242424"/>
                </a:solidFill>
              </a:rPr>
              <a:t>Пониженный уровень шума и выбросов </a:t>
            </a:r>
            <a:endParaRPr lang="lv-LV" dirty="0">
              <a:solidFill>
                <a:srgbClr val="242424"/>
              </a:solidFill>
            </a:endParaRPr>
          </a:p>
          <a:p>
            <a:r>
              <a:rPr lang="en-US" dirty="0">
                <a:solidFill>
                  <a:srgbClr val="242424"/>
                </a:solidFill>
              </a:rPr>
              <a:t>150 </a:t>
            </a:r>
            <a:r>
              <a:rPr lang="ru-RU" dirty="0" smtClean="0">
                <a:solidFill>
                  <a:srgbClr val="242424"/>
                </a:solidFill>
              </a:rPr>
              <a:t>кресел</a:t>
            </a:r>
            <a:endParaRPr lang="en-US" dirty="0">
              <a:solidFill>
                <a:srgbClr val="242424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5" y="-3023"/>
            <a:ext cx="1569841" cy="63717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80" y="1220788"/>
            <a:ext cx="36766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70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8142" y="458843"/>
            <a:ext cx="5680308" cy="1143000"/>
          </a:xfrm>
        </p:spPr>
        <p:txBody>
          <a:bodyPr/>
          <a:lstStyle/>
          <a:p>
            <a:r>
              <a:rPr lang="ru-RU" dirty="0" smtClean="0"/>
              <a:t>Москва – Рига</a:t>
            </a:r>
            <a:br>
              <a:rPr lang="ru-RU" dirty="0" smtClean="0"/>
            </a:br>
            <a:endParaRPr lang="ru-RU" sz="200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6948264" y="620688"/>
            <a:ext cx="1515861" cy="372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7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3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rgbClr val="6B6C7A"/>
                </a:solidFill>
                <a:latin typeface="Airline"/>
                <a:ea typeface="+mn-ea"/>
                <a:cs typeface="Airlin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ABB0D4BB-5C30-4BDC-9C4F-EC4E5EB61493}" type="datetime4">
              <a:rPr lang="en-US" sz="1000" smtClean="0"/>
              <a:pPr marL="0" indent="0" algn="r">
                <a:buNone/>
              </a:pPr>
              <a:t>September 4, 2014</a:t>
            </a:fld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238124" y="1383012"/>
            <a:ext cx="6710139" cy="5793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242424"/>
                </a:solidFill>
                <a:latin typeface="Airline"/>
              </a:rPr>
              <a:t>	</a:t>
            </a:r>
            <a:r>
              <a:rPr lang="ru-RU" sz="2000" b="1" dirty="0" smtClean="0">
                <a:solidFill>
                  <a:srgbClr val="242424"/>
                </a:solidFill>
                <a:latin typeface="Airline"/>
              </a:rPr>
              <a:t>Москва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irline"/>
              </a:rPr>
              <a:t> – Рига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irline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irline"/>
              </a:rPr>
              <a:t>(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irline"/>
              </a:rPr>
              <a:t>до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irline"/>
              </a:rPr>
              <a:t> 6 рейсов в день)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irline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8125" y="3544948"/>
            <a:ext cx="4867276" cy="4376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irline"/>
              </a:rPr>
              <a:t>	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irline"/>
              </a:rPr>
              <a:t>Рига – Москва 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60960" y="5751916"/>
            <a:ext cx="2013205" cy="6286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242424"/>
                </a:solidFill>
                <a:latin typeface="Airline"/>
              </a:rPr>
              <a:t>SVO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irline"/>
              </a:rPr>
              <a:t>–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irline"/>
              </a:rPr>
              <a:t> </a:t>
            </a:r>
            <a:r>
              <a:rPr lang="ru-RU" sz="1400" dirty="0" smtClean="0">
                <a:solidFill>
                  <a:srgbClr val="242424"/>
                </a:solidFill>
                <a:latin typeface="Airline"/>
              </a:rPr>
              <a:t>Шереметьево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242424"/>
                </a:solidFill>
                <a:latin typeface="Airline"/>
              </a:rPr>
              <a:t>DME</a:t>
            </a:r>
            <a:r>
              <a:rPr lang="en-US" sz="1400" dirty="0" smtClean="0">
                <a:solidFill>
                  <a:srgbClr val="242424"/>
                </a:solidFill>
                <a:latin typeface="Airline"/>
              </a:rPr>
              <a:t> – </a:t>
            </a:r>
            <a:r>
              <a:rPr lang="ru-RU" sz="1400" dirty="0" smtClean="0">
                <a:solidFill>
                  <a:srgbClr val="242424"/>
                </a:solidFill>
                <a:latin typeface="Airline"/>
              </a:rPr>
              <a:t>Домодедово </a:t>
            </a:r>
            <a:endParaRPr kumimoji="0" lang="ru-RU" sz="1400" b="0" i="0" u="none" strike="noStrike" kern="1200" cap="none" spc="0" normalizeH="0" noProof="0" dirty="0" smtClean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irline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noProof="0" dirty="0" smtClean="0">
                <a:solidFill>
                  <a:srgbClr val="242424"/>
                </a:solidFill>
                <a:latin typeface="Airline"/>
              </a:rPr>
              <a:t>RIX</a:t>
            </a:r>
            <a:r>
              <a:rPr lang="ru-RU" sz="1400" dirty="0">
                <a:solidFill>
                  <a:srgbClr val="242424"/>
                </a:solidFill>
                <a:latin typeface="Airline"/>
              </a:rPr>
              <a:t> </a:t>
            </a:r>
            <a:r>
              <a:rPr lang="ru-RU" sz="1400" dirty="0" smtClean="0">
                <a:solidFill>
                  <a:srgbClr val="242424"/>
                </a:solidFill>
                <a:latin typeface="Airline"/>
              </a:rPr>
              <a:t>– Рига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irlin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9" y="1962351"/>
            <a:ext cx="4073837" cy="14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9" y="3982609"/>
            <a:ext cx="4094709" cy="146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94" y="1962352"/>
            <a:ext cx="4151486" cy="147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94" y="3941748"/>
            <a:ext cx="4151486" cy="154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3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8142" y="458843"/>
            <a:ext cx="5680308" cy="534832"/>
          </a:xfrm>
        </p:spPr>
        <p:txBody>
          <a:bodyPr/>
          <a:lstStyle/>
          <a:p>
            <a:r>
              <a:rPr lang="ru-RU" dirty="0" smtClean="0"/>
              <a:t>Санкт-Петербург – Рига</a:t>
            </a:r>
            <a:br>
              <a:rPr lang="ru-RU" dirty="0" smtClean="0"/>
            </a:br>
            <a:endParaRPr lang="ru-RU" sz="200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6948264" y="620688"/>
            <a:ext cx="1515861" cy="372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7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300" kern="1200">
                <a:solidFill>
                  <a:srgbClr val="313131"/>
                </a:solidFill>
                <a:latin typeface="Airline"/>
                <a:ea typeface="+mn-ea"/>
                <a:cs typeface="Airlin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rgbClr val="6B6C7A"/>
                </a:solidFill>
                <a:latin typeface="Airline"/>
                <a:ea typeface="+mn-ea"/>
                <a:cs typeface="Airlin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ABB0D4BB-5C30-4BDC-9C4F-EC4E5EB61493}" type="datetime4">
              <a:rPr lang="en-US" sz="1000" smtClean="0"/>
              <a:pPr marL="0" indent="0" algn="r">
                <a:buNone/>
              </a:pPr>
              <a:t>September 4, 2014</a:t>
            </a:fld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219075" y="1383012"/>
            <a:ext cx="7251768" cy="4376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242424"/>
                </a:solidFill>
                <a:latin typeface="Airline"/>
              </a:rPr>
              <a:t>	</a:t>
            </a:r>
            <a:r>
              <a:rPr lang="ru-RU" sz="2000" b="1" dirty="0" smtClean="0">
                <a:solidFill>
                  <a:srgbClr val="242424"/>
                </a:solidFill>
                <a:latin typeface="Airline"/>
              </a:rPr>
              <a:t>Санкт-Петербург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irline"/>
              </a:rPr>
              <a:t> – Рига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irline"/>
              </a:rPr>
              <a:t>(до 3 рейсов в день)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8125" y="3544948"/>
            <a:ext cx="4867276" cy="4376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irline"/>
              </a:rPr>
              <a:t>	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irline"/>
              </a:rPr>
              <a:t>Рига – Санкт-Петербург 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3071" y="5973739"/>
            <a:ext cx="2013205" cy="6286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ru-RU" sz="1400" b="1" dirty="0">
              <a:solidFill>
                <a:srgbClr val="242424"/>
              </a:solidFill>
              <a:latin typeface="Airline"/>
            </a:endParaRPr>
          </a:p>
          <a:p>
            <a:r>
              <a:rPr lang="en-US" sz="1400" b="1" dirty="0" smtClean="0">
                <a:solidFill>
                  <a:srgbClr val="242424"/>
                </a:solidFill>
                <a:latin typeface="Airline"/>
              </a:rPr>
              <a:t>LED </a:t>
            </a:r>
            <a:r>
              <a:rPr lang="en-US" sz="1400" dirty="0">
                <a:solidFill>
                  <a:srgbClr val="242424"/>
                </a:solidFill>
                <a:latin typeface="Airline"/>
              </a:rPr>
              <a:t>–</a:t>
            </a:r>
            <a:r>
              <a:rPr lang="ru-RU" sz="1400" dirty="0">
                <a:solidFill>
                  <a:srgbClr val="242424"/>
                </a:solidFill>
                <a:latin typeface="Airline"/>
              </a:rPr>
              <a:t> </a:t>
            </a:r>
            <a:r>
              <a:rPr lang="ru-RU" sz="1400" dirty="0" smtClean="0">
                <a:solidFill>
                  <a:srgbClr val="242424"/>
                </a:solidFill>
                <a:latin typeface="Airline"/>
              </a:rPr>
              <a:t>Пулково</a:t>
            </a:r>
            <a:endParaRPr lang="ru-RU" sz="1400" dirty="0">
              <a:solidFill>
                <a:srgbClr val="242424"/>
              </a:solidFill>
              <a:latin typeface="Airline"/>
            </a:endParaRPr>
          </a:p>
          <a:p>
            <a:r>
              <a:rPr lang="en-US" sz="1400" b="1" dirty="0">
                <a:solidFill>
                  <a:srgbClr val="242424"/>
                </a:solidFill>
                <a:latin typeface="Airline"/>
              </a:rPr>
              <a:t>RIX</a:t>
            </a:r>
            <a:r>
              <a:rPr lang="en-US" sz="1400" dirty="0">
                <a:solidFill>
                  <a:srgbClr val="242424"/>
                </a:solidFill>
                <a:latin typeface="Airline"/>
              </a:rPr>
              <a:t> - </a:t>
            </a:r>
            <a:r>
              <a:rPr lang="ru-RU" sz="1400" dirty="0">
                <a:solidFill>
                  <a:srgbClr val="242424"/>
                </a:solidFill>
                <a:latin typeface="Airline"/>
              </a:rPr>
              <a:t>Рига</a:t>
            </a:r>
            <a:r>
              <a:rPr lang="en-US" sz="1400" dirty="0">
                <a:solidFill>
                  <a:srgbClr val="242424"/>
                </a:solidFill>
                <a:latin typeface="Airline"/>
              </a:rPr>
              <a:t> </a:t>
            </a:r>
            <a:endParaRPr lang="ru-RU" sz="1400" dirty="0">
              <a:solidFill>
                <a:srgbClr val="242424"/>
              </a:solidFill>
              <a:latin typeface="Airline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8" y="1975854"/>
            <a:ext cx="4184095" cy="149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8" y="4112233"/>
            <a:ext cx="4184096" cy="152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60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irbaltic">
      <a:dk1>
        <a:srgbClr val="242424"/>
      </a:dk1>
      <a:lt1>
        <a:sysClr val="window" lastClr="FFFFFF"/>
      </a:lt1>
      <a:dk2>
        <a:srgbClr val="242424"/>
      </a:dk2>
      <a:lt2>
        <a:srgbClr val="FFFFFF"/>
      </a:lt2>
      <a:accent1>
        <a:srgbClr val="4F81BD"/>
      </a:accent1>
      <a:accent2>
        <a:srgbClr val="C0504D"/>
      </a:accent2>
      <a:accent3>
        <a:srgbClr val="8B9024"/>
      </a:accent3>
      <a:accent4>
        <a:srgbClr val="8064A2"/>
      </a:accent4>
      <a:accent5>
        <a:srgbClr val="4BACC6"/>
      </a:accent5>
      <a:accent6>
        <a:srgbClr val="F79646"/>
      </a:accent6>
      <a:hlink>
        <a:srgbClr val="9CA023"/>
      </a:hlink>
      <a:folHlink>
        <a:srgbClr val="6B6B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rgbClr val="242424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4351</TotalTime>
  <Words>340</Words>
  <Application>Microsoft Office PowerPoint</Application>
  <PresentationFormat>Экран (4:3)</PresentationFormat>
  <Paragraphs>97</Paragraphs>
  <Slides>17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Летать легко!</vt:lpstr>
      <vt:lpstr>airBaltic сегодня</vt:lpstr>
      <vt:lpstr>Презентация PowerPoint</vt:lpstr>
      <vt:lpstr>Парк самолетов</vt:lpstr>
      <vt:lpstr>Boeing 737-300/50 (Шереметьево, др. направления) </vt:lpstr>
      <vt:lpstr>Bombardier Q400 (DH4) Домодедово, Санкт-Петербург, направления </vt:lpstr>
      <vt:lpstr>Bombardier C Series</vt:lpstr>
      <vt:lpstr>Москва – Рига </vt:lpstr>
      <vt:lpstr>Санкт-Петербург – Рига </vt:lpstr>
      <vt:lpstr>Бизнес класс</vt:lpstr>
      <vt:lpstr>Эконом класс </vt:lpstr>
      <vt:lpstr>Аэропорт Рига</vt:lpstr>
      <vt:lpstr>BalticMiles</vt:lpstr>
      <vt:lpstr>Новый сайт www.airBaltic.ru</vt:lpstr>
      <vt:lpstr>airBaltic Training Center </vt:lpstr>
      <vt:lpstr>Новая команда </vt:lpstr>
      <vt:lpstr>Спасибо! </vt:lpstr>
    </vt:vector>
  </TitlesOfParts>
  <Company>juris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Juriks Juris</dc:creator>
  <cp:lastModifiedBy>ndavydova</cp:lastModifiedBy>
  <cp:revision>233</cp:revision>
  <dcterms:created xsi:type="dcterms:W3CDTF">2013-08-09T14:24:00Z</dcterms:created>
  <dcterms:modified xsi:type="dcterms:W3CDTF">2014-09-04T06:27:17Z</dcterms:modified>
</cp:coreProperties>
</file>